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3" r:id="rId2"/>
    <p:sldId id="258" r:id="rId3"/>
    <p:sldId id="259" r:id="rId4"/>
    <p:sldId id="257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43"/>
    <p:restoredTop sz="80275"/>
  </p:normalViewPr>
  <p:slideViewPr>
    <p:cSldViewPr snapToGrid="0" snapToObjects="1">
      <p:cViewPr varScale="1">
        <p:scale>
          <a:sx n="85" d="100"/>
          <a:sy n="85" d="100"/>
        </p:scale>
        <p:origin x="68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95631-E4DC-1845-AC56-332A106971EA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04A43-4665-974B-A418-6562B639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03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</a:t>
            </a:r>
          </a:p>
          <a:p>
            <a:r>
              <a:rPr lang="en-US" dirty="0"/>
              <a:t>my name</a:t>
            </a:r>
          </a:p>
          <a:p>
            <a:r>
              <a:rPr lang="en-US" dirty="0"/>
              <a:t>thank you for being here</a:t>
            </a:r>
          </a:p>
          <a:p>
            <a:endParaRPr lang="en-US" dirty="0"/>
          </a:p>
          <a:p>
            <a:r>
              <a:rPr lang="en-US" dirty="0"/>
              <a:t>As a lifelong mathematician I know how tedious to type equations</a:t>
            </a:r>
          </a:p>
          <a:p>
            <a:endParaRPr lang="en-US" dirty="0"/>
          </a:p>
          <a:p>
            <a:r>
              <a:rPr lang="en-US" dirty="0"/>
              <a:t>Many would say mathematicians are averse to tech</a:t>
            </a:r>
          </a:p>
          <a:p>
            <a:r>
              <a:rPr lang="en-US" dirty="0"/>
              <a:t>I would argue</a:t>
            </a:r>
          </a:p>
          <a:p>
            <a:endParaRPr lang="en-US" dirty="0"/>
          </a:p>
          <a:p>
            <a:r>
              <a:rPr lang="en-US" dirty="0"/>
              <a:t>For this reason, I decided to focus my final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do this, I received my dataset from Kaggle</a:t>
            </a:r>
          </a:p>
          <a:p>
            <a:endParaRPr lang="en-US" dirty="0"/>
          </a:p>
          <a:p>
            <a:r>
              <a:rPr lang="en-US" dirty="0"/>
              <a:t>which consisted of thousands of handwritten math symbol images</a:t>
            </a:r>
          </a:p>
          <a:p>
            <a:endParaRPr lang="en-US" dirty="0"/>
          </a:p>
          <a:p>
            <a:r>
              <a:rPr lang="en-US" dirty="0"/>
              <a:t>After much data cleaning, balancing, and restructuring</a:t>
            </a:r>
          </a:p>
          <a:p>
            <a:r>
              <a:rPr lang="en-US" dirty="0"/>
              <a:t>I was able to use this data to train my Random Forest Model</a:t>
            </a:r>
          </a:p>
          <a:p>
            <a:endParaRPr lang="en-US" dirty="0"/>
          </a:p>
          <a:p>
            <a:r>
              <a:rPr lang="en-US" dirty="0"/>
              <a:t>I then tested this model by using the Notes app in my phone</a:t>
            </a:r>
          </a:p>
          <a:p>
            <a:endParaRPr lang="en-US" dirty="0"/>
          </a:p>
          <a:p>
            <a:r>
              <a:rPr lang="en-US" dirty="0"/>
              <a:t>Now I'd like to show you a demonstration of this</a:t>
            </a:r>
          </a:p>
          <a:p>
            <a:endParaRPr lang="en-US" dirty="0"/>
          </a:p>
          <a:p>
            <a:r>
              <a:rPr lang="en-US" dirty="0"/>
              <a:t>random forest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5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could serve as a base model for an equation writing application</a:t>
            </a:r>
          </a:p>
          <a:p>
            <a:r>
              <a:rPr lang="en-US" dirty="0"/>
              <a:t>work with LaTeX, for the Academic</a:t>
            </a:r>
          </a:p>
          <a:p>
            <a:r>
              <a:rPr lang="en-US" dirty="0"/>
              <a:t>or Word, for the everyday educator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the tablet and smart pen functionality we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love to connect with you  to talk about Call to action!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B9AD-FCBE-DD48-ABC7-3353F5D5D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DBD7D-0F20-114C-ACD1-1C19245B8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27F76-8B5F-A94A-8D67-953B4603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694C8-6C5A-2947-A39B-2AD7A94D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6267-BB1F-E945-BC83-1A901591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4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B60C-6933-384F-B86A-9D02FE98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E9EE5-3AA7-8343-B620-A01E1929B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6FC06-1D52-B944-B747-F0F48DD4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994B-C918-3442-A6F5-EBC6ED8A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FC9FF-D568-D341-B521-670F7434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8FB87-6761-254E-96E7-8F1357A81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B8869-648F-914A-9BC5-989E91357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4CB26-0BA6-8046-8AB9-5A3382A7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F3746-D380-0D49-A6AD-03EE8439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4365C-02E2-494D-BB56-EFA9AE2E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2761-5695-C643-9F64-3EC8A79F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02DF3-BCB9-7A4C-8652-A8A538B3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E5C2C-58A5-014E-9A1E-694F6A42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3F551-B240-D748-8976-5A9F81B0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B719F-3825-2644-A397-56C99A0B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81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6EFB-4ED0-004B-B4F7-532E609D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B44DD-8131-A746-A85D-05EDD9E6B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B5A8-AE70-514B-86A2-C7013F5F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BDC3-95C0-6A40-8FC7-0E04F393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4A4F0-650E-B045-9491-B17457A0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B1F21-55C0-C54D-800E-B8D22E8B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41FB5-F320-5047-AD97-B1266E38C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750C4-EBFB-5744-BD97-F367F496D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A4BFE-BA63-9F44-81B4-07FC01E6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F7E3C-0E78-C749-A147-7AC19F57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7C85B-4FA8-C54C-B8C7-C36B25F7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53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7FD-B2B3-8342-81B4-D2977291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A69E2-ABF0-0644-A5A7-A865E0B26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6228B-7AD6-3D42-920D-5782F3D5C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E373C-51A0-184B-84C7-EEED7B1A8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53BFB3-33A6-F044-BC80-218C05A80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E6C6C-D428-4A4C-B08F-91875AA67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430DE-7817-7C42-AC67-83EAF1B3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50C58-C953-6E45-8958-4FC198FB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2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4808-BFD7-4342-8898-57D5CF46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C4841-C033-3044-93C8-794C05357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B17C0-50CE-3649-88F6-4D601CAE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C3C4D-6B20-D747-8971-5848F49A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9A614-DE08-B646-B1CD-01957E0E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A33BE-4FC5-484C-B6CC-11BF48C7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23BF6-5A1D-C247-B219-BA19B8BC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7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60F1-78AB-184F-AF86-3BECBC18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7460-3610-F94F-A342-BE9B494E2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36AD9-1976-964A-BECB-C67A0E388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E0716-392C-0C4C-9459-0A712628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376DB-E4D4-C040-BEDC-C2F99429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FF0F0-A391-B848-9C5A-C4CA117B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0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7343-EB1D-0440-88CE-DBAE57F5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699654-6734-EB49-A2A6-6B7435BD0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82F88-3410-7846-BA8C-B7C21EC26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67429-E38D-094A-89A6-D83AF80B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97CBC-C888-C640-882B-A557F2BB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1D0D8-9FC5-CD41-AEA4-8D9E84F4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1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F04E0D-F851-1E42-8D26-58C937903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BB869-6F0D-9F45-9CB3-5A3F20FEE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86F75-A463-0D44-ACC7-6077C84EA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3DA29-F958-6B47-ABD2-04CEB4EA53F2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F0C0B-99AC-7F43-A575-10D92B497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CF71E-2407-0B4C-9E55-C499A13AA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video" Target="../media/media2.mov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8.sv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sv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1.jpeg"/><Relationship Id="rId7" Type="http://schemas.openxmlformats.org/officeDocument/2006/relationships/image" Target="../media/image18.JP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@biorozco3" TargetMode="External"/><Relationship Id="rId11" Type="http://schemas.openxmlformats.org/officeDocument/2006/relationships/hyperlink" Target="http://wiredprworks.com/linkedin-social-news-sharing-strategies/" TargetMode="External"/><Relationship Id="rId5" Type="http://schemas.openxmlformats.org/officeDocument/2006/relationships/hyperlink" Target="https://www.linkedin.com/in/biorozco3" TargetMode="External"/><Relationship Id="rId15" Type="http://schemas.openxmlformats.org/officeDocument/2006/relationships/image" Target="../media/image24.svg"/><Relationship Id="rId10" Type="http://schemas.openxmlformats.org/officeDocument/2006/relationships/image" Target="../media/image20.jpg"/><Relationship Id="rId4" Type="http://schemas.openxmlformats.org/officeDocument/2006/relationships/hyperlink" Target="https://github.com/biancaorozco" TargetMode="External"/><Relationship Id="rId9" Type="http://schemas.openxmlformats.org/officeDocument/2006/relationships/hyperlink" Target="http://informationtransfereconomics.blogspot.com/2017/02/information-equilibrium-code.html" TargetMode="External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F9961-E1D0-954D-B1A0-22D4421A8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0CEFEA-11E0-4F4A-91CA-66F4976A8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/>
          <a:lstStyle/>
          <a:p>
            <a:r>
              <a:rPr lang="en-US" dirty="0"/>
              <a:t>Classifying </a:t>
            </a:r>
            <a:r>
              <a:rPr lang="en-US" sz="6600" b="1" dirty="0">
                <a:latin typeface="Ink Free" panose="020F0502020204030204" pitchFamily="34" charset="0"/>
                <a:cs typeface="Ink Free" panose="020F0502020204030204" pitchFamily="34" charset="0"/>
              </a:rPr>
              <a:t>Handwritten</a:t>
            </a:r>
            <a:r>
              <a:rPr lang="en-US" dirty="0"/>
              <a:t> Math Symbols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FCD50-C9FE-4747-8022-7D3957D30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/>
              <a:t>Bianca Orozco</a:t>
            </a:r>
          </a:p>
        </p:txBody>
      </p:sp>
    </p:spTree>
    <p:extLst>
      <p:ext uri="{BB962C8B-B14F-4D97-AF65-F5344CB8AC3E}">
        <p14:creationId xmlns:p14="http://schemas.microsoft.com/office/powerpoint/2010/main" val="214123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E89971-31A3-6D42-9771-F9B356B4FC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8B00FD-FAB4-9B4B-BA20-E148D0B6648E}"/>
              </a:ext>
            </a:extLst>
          </p:cNvPr>
          <p:cNvSpPr txBox="1">
            <a:spLocks/>
          </p:cNvSpPr>
          <p:nvPr/>
        </p:nvSpPr>
        <p:spPr>
          <a:xfrm>
            <a:off x="583828" y="687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Ink Free" panose="03080402000500000000" pitchFamily="66" charset="0"/>
              </a:rPr>
              <a:t>LaTeX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FBE7129D-9391-064F-BB6D-9C0B57564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4968" y="2779084"/>
            <a:ext cx="3225053" cy="1700774"/>
          </a:xfrm>
        </p:spPr>
      </p:pic>
      <p:pic>
        <p:nvPicPr>
          <p:cNvPr id="15" name="Online Media 14" descr="latex_mean">
            <a:hlinkClick r:id="" action="ppaction://media"/>
            <a:extLst>
              <a:ext uri="{FF2B5EF4-FFF2-40B4-BE49-F238E27FC236}">
                <a16:creationId xmlns:a16="http://schemas.microsoft.com/office/drawing/2014/main" id="{48D3AA6A-8A95-ED42-913A-AEE5C7B3C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86536" y="1827635"/>
            <a:ext cx="8601916" cy="759388"/>
          </a:xfrm>
          <a:prstGeom prst="rect">
            <a:avLst/>
          </a:prstGeom>
        </p:spPr>
      </p:pic>
      <p:pic>
        <p:nvPicPr>
          <p:cNvPr id="16" name="Online Media 15" descr="handwritten_mean">
            <a:hlinkClick r:id="" action="ppaction://media"/>
            <a:extLst>
              <a:ext uri="{FF2B5EF4-FFF2-40B4-BE49-F238E27FC236}">
                <a16:creationId xmlns:a16="http://schemas.microsoft.com/office/drawing/2014/main" id="{E82C412D-E392-6547-8EAE-D9ADBDDDD9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38519" y="4361612"/>
            <a:ext cx="3914962" cy="145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2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4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92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2C0138-73BE-E848-BBA5-CE208650E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7BCEBD-90AC-E04D-894F-D81DC0882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28" y="687649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Ink Free" panose="03080402000500000000" pitchFamily="66" charset="0"/>
              </a:rPr>
              <a:t>Methodology</a:t>
            </a:r>
          </a:p>
        </p:txBody>
      </p:sp>
      <p:pic>
        <p:nvPicPr>
          <p:cNvPr id="13" name="Content Placeholder 5" descr="Database">
            <a:extLst>
              <a:ext uri="{FF2B5EF4-FFF2-40B4-BE49-F238E27FC236}">
                <a16:creationId xmlns:a16="http://schemas.microsoft.com/office/drawing/2014/main" id="{F7625F8E-E9CE-F343-9DD8-3B958921A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5814" y="3616429"/>
            <a:ext cx="732313" cy="7323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</p:pic>
      <p:pic>
        <p:nvPicPr>
          <p:cNvPr id="17" name="Graphic 16" descr="Line arrow Straight">
            <a:extLst>
              <a:ext uri="{FF2B5EF4-FFF2-40B4-BE49-F238E27FC236}">
                <a16:creationId xmlns:a16="http://schemas.microsoft.com/office/drawing/2014/main" id="{5410E9FD-D919-844B-B432-6C637749B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657707" y="3641452"/>
            <a:ext cx="914400" cy="914400"/>
          </a:xfrm>
          <a:prstGeom prst="rect">
            <a:avLst/>
          </a:prstGeom>
        </p:spPr>
      </p:pic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8DF3B8EC-1EE8-2B47-8B31-76DBA7E38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38724" y="3652580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C6AD40-C5C8-8747-9D88-4E13687CA494}"/>
              </a:ext>
            </a:extLst>
          </p:cNvPr>
          <p:cNvSpPr txBox="1"/>
          <p:nvPr/>
        </p:nvSpPr>
        <p:spPr>
          <a:xfrm>
            <a:off x="681966" y="4356001"/>
            <a:ext cx="1771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Kaggle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B09C88-291A-4043-9657-856F600AF56E}"/>
              </a:ext>
            </a:extLst>
          </p:cNvPr>
          <p:cNvSpPr txBox="1"/>
          <p:nvPr/>
        </p:nvSpPr>
        <p:spPr>
          <a:xfrm>
            <a:off x="4176081" y="5043388"/>
            <a:ext cx="25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AE25C-C34C-E149-97CB-7619CA56F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-25000" contrast="8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960263" y="1957068"/>
            <a:ext cx="5079961" cy="29438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135DD5-7CFD-FF4D-996F-2C0039698DA8}"/>
              </a:ext>
            </a:extLst>
          </p:cNvPr>
          <p:cNvSpPr/>
          <p:nvPr/>
        </p:nvSpPr>
        <p:spPr>
          <a:xfrm>
            <a:off x="681966" y="3352799"/>
            <a:ext cx="1676471" cy="175054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571C34-1139-CB4D-8649-8E57148AFE73}"/>
              </a:ext>
            </a:extLst>
          </p:cNvPr>
          <p:cNvSpPr/>
          <p:nvPr/>
        </p:nvSpPr>
        <p:spPr>
          <a:xfrm>
            <a:off x="5271247" y="1846729"/>
            <a:ext cx="313765" cy="277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12F44-582A-724D-8ACE-A5C64D74F2B1}"/>
              </a:ext>
            </a:extLst>
          </p:cNvPr>
          <p:cNvSpPr txBox="1"/>
          <p:nvPr/>
        </p:nvSpPr>
        <p:spPr>
          <a:xfrm>
            <a:off x="4461384" y="1805355"/>
            <a:ext cx="193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Handwritten Symbol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B56E71-3168-D34F-B9FD-121076F14073}"/>
              </a:ext>
            </a:extLst>
          </p:cNvPr>
          <p:cNvSpPr/>
          <p:nvPr/>
        </p:nvSpPr>
        <p:spPr>
          <a:xfrm>
            <a:off x="5283103" y="4694745"/>
            <a:ext cx="313765" cy="277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8140E-7871-9747-A266-93853E26E3BD}"/>
              </a:ext>
            </a:extLst>
          </p:cNvPr>
          <p:cNvSpPr txBox="1"/>
          <p:nvPr/>
        </p:nvSpPr>
        <p:spPr>
          <a:xfrm>
            <a:off x="4602782" y="4598237"/>
            <a:ext cx="1650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Predicted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44050-A261-8D46-8B07-94122A4C719A}"/>
              </a:ext>
            </a:extLst>
          </p:cNvPr>
          <p:cNvSpPr/>
          <p:nvPr/>
        </p:nvSpPr>
        <p:spPr>
          <a:xfrm>
            <a:off x="2331491" y="1805355"/>
            <a:ext cx="6266330" cy="405535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1903E-66B5-B747-AC8E-DA74FF4D9C34}"/>
              </a:ext>
            </a:extLst>
          </p:cNvPr>
          <p:cNvSpPr txBox="1"/>
          <p:nvPr/>
        </p:nvSpPr>
        <p:spPr>
          <a:xfrm>
            <a:off x="9046998" y="3925114"/>
            <a:ext cx="215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Score: 0.75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DF036F-16A6-7746-9A64-38024441F9D2}"/>
              </a:ext>
            </a:extLst>
          </p:cNvPr>
          <p:cNvSpPr/>
          <p:nvPr/>
        </p:nvSpPr>
        <p:spPr>
          <a:xfrm>
            <a:off x="661157" y="3400714"/>
            <a:ext cx="1676471" cy="1750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9360BA-0711-0F47-A2C3-708D0EF104FB}"/>
              </a:ext>
            </a:extLst>
          </p:cNvPr>
          <p:cNvSpPr/>
          <p:nvPr/>
        </p:nvSpPr>
        <p:spPr>
          <a:xfrm>
            <a:off x="2335226" y="1805355"/>
            <a:ext cx="6266330" cy="405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E7A428-54AF-874E-ACCB-BC71F3AFAF69}"/>
              </a:ext>
            </a:extLst>
          </p:cNvPr>
          <p:cNvSpPr txBox="1"/>
          <p:nvPr/>
        </p:nvSpPr>
        <p:spPr>
          <a:xfrm>
            <a:off x="9708076" y="4366925"/>
            <a:ext cx="919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Metric</a:t>
            </a:r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BF0FA5-BFF4-FE4C-84EE-BADF5C8DE76E}"/>
              </a:ext>
            </a:extLst>
          </p:cNvPr>
          <p:cNvSpPr/>
          <p:nvPr/>
        </p:nvSpPr>
        <p:spPr>
          <a:xfrm>
            <a:off x="9132743" y="3204036"/>
            <a:ext cx="1966685" cy="1750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 descr="Open quotation mark">
            <a:extLst>
              <a:ext uri="{FF2B5EF4-FFF2-40B4-BE49-F238E27FC236}">
                <a16:creationId xmlns:a16="http://schemas.microsoft.com/office/drawing/2014/main" id="{9599517C-C42C-9640-B797-5C7262DF07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05291" y="3536738"/>
            <a:ext cx="45720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DA54E4-E00A-A948-AEEE-38C90F478B62}"/>
                  </a:ext>
                </a:extLst>
              </p:cNvPr>
              <p:cNvSpPr txBox="1"/>
              <p:nvPr/>
            </p:nvSpPr>
            <p:spPr>
              <a:xfrm>
                <a:off x="8981613" y="3747716"/>
                <a:ext cx="22265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𝒎𝒙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DA54E4-E00A-A948-AEEE-38C90F478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613" y="3747716"/>
                <a:ext cx="2226572" cy="492443"/>
              </a:xfrm>
              <a:prstGeom prst="rect">
                <a:avLst/>
              </a:prstGeom>
              <a:blipFill>
                <a:blip r:embed="rId12"/>
                <a:stretch>
                  <a:fillRect l="-3955" r="-339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 descr="Closed quotation mark">
            <a:extLst>
              <a:ext uri="{FF2B5EF4-FFF2-40B4-BE49-F238E27FC236}">
                <a16:creationId xmlns:a16="http://schemas.microsoft.com/office/drawing/2014/main" id="{92B1E18C-9C9D-CB4E-9B5A-DF143AB01F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32612" y="3542042"/>
            <a:ext cx="451895" cy="4518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2ECED4-C8BA-AD46-B8C7-E003BB8ACD92}"/>
              </a:ext>
            </a:extLst>
          </p:cNvPr>
          <p:cNvSpPr txBox="1"/>
          <p:nvPr/>
        </p:nvSpPr>
        <p:spPr>
          <a:xfrm>
            <a:off x="9355010" y="4236381"/>
            <a:ext cx="162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Text Equation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268893E-5EF7-A947-A1B1-A5A91728D6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-25000" contrast="8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960262" y="1952506"/>
            <a:ext cx="5079961" cy="2943863"/>
          </a:xfrm>
          <a:prstGeom prst="rect">
            <a:avLst/>
          </a:prstGeom>
        </p:spPr>
      </p:pic>
      <p:pic>
        <p:nvPicPr>
          <p:cNvPr id="32" name="Graphic 31" descr="Line arrow Straight">
            <a:extLst>
              <a:ext uri="{FF2B5EF4-FFF2-40B4-BE49-F238E27FC236}">
                <a16:creationId xmlns:a16="http://schemas.microsoft.com/office/drawing/2014/main" id="{8ADF43A6-A11E-FB4A-9CEB-7EE76DE9E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668768" y="3652580"/>
            <a:ext cx="914400" cy="914400"/>
          </a:xfrm>
          <a:prstGeom prst="rect">
            <a:avLst/>
          </a:prstGeom>
        </p:spPr>
      </p:pic>
      <p:pic>
        <p:nvPicPr>
          <p:cNvPr id="33" name="Graphic 32" descr="Line arrow Straight">
            <a:extLst>
              <a:ext uri="{FF2B5EF4-FFF2-40B4-BE49-F238E27FC236}">
                <a16:creationId xmlns:a16="http://schemas.microsoft.com/office/drawing/2014/main" id="{E87BCAC6-0861-3949-B12F-BAECBB719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333463" y="3639724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ECEFFC7-E133-324A-96C9-65E8BFAC9985}"/>
              </a:ext>
            </a:extLst>
          </p:cNvPr>
          <p:cNvSpPr txBox="1"/>
          <p:nvPr/>
        </p:nvSpPr>
        <p:spPr>
          <a:xfrm>
            <a:off x="4169576" y="5053914"/>
            <a:ext cx="251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Random Forest Classifier</a:t>
            </a:r>
          </a:p>
        </p:txBody>
      </p:sp>
      <p:pic>
        <p:nvPicPr>
          <p:cNvPr id="12" name="Picture 11" descr="A close up of a hanger&#10;&#10;Description automatically generated">
            <a:extLst>
              <a:ext uri="{FF2B5EF4-FFF2-40B4-BE49-F238E27FC236}">
                <a16:creationId xmlns:a16="http://schemas.microsoft.com/office/drawing/2014/main" id="{0D850F8F-BF83-A74B-B127-9B7398F75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26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505" y="3883698"/>
            <a:ext cx="2206492" cy="35646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019681E-8F2A-6641-89CF-6D6E6FFB807F}"/>
              </a:ext>
            </a:extLst>
          </p:cNvPr>
          <p:cNvSpPr txBox="1"/>
          <p:nvPr/>
        </p:nvSpPr>
        <p:spPr>
          <a:xfrm>
            <a:off x="236403" y="4300121"/>
            <a:ext cx="227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Handwritten Equation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01FE09-0C9A-C849-BB64-98DFF9E2E070}"/>
              </a:ext>
            </a:extLst>
          </p:cNvPr>
          <p:cNvSpPr/>
          <p:nvPr/>
        </p:nvSpPr>
        <p:spPr>
          <a:xfrm>
            <a:off x="5283103" y="1846729"/>
            <a:ext cx="301909" cy="277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B59B68-FC09-E44E-9FA0-7B2710ED57A7}"/>
                  </a:ext>
                </a:extLst>
              </p:cNvPr>
              <p:cNvSpPr txBox="1"/>
              <p:nvPr/>
            </p:nvSpPr>
            <p:spPr>
              <a:xfrm>
                <a:off x="5337661" y="1850660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B59B68-FC09-E44E-9FA0-7B2710ED5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661" y="1850660"/>
                <a:ext cx="186718" cy="276999"/>
              </a:xfrm>
              <a:prstGeom prst="rect">
                <a:avLst/>
              </a:prstGeom>
              <a:blipFill>
                <a:blip r:embed="rId17"/>
                <a:stretch>
                  <a:fillRect l="-33333" r="-2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0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3" grpId="0" animBg="1"/>
      <p:bldP spid="24" grpId="0" animBg="1"/>
      <p:bldP spid="30" grpId="0" animBg="1"/>
      <p:bldP spid="22" grpId="0"/>
      <p:bldP spid="28" grpId="0"/>
      <p:bldP spid="34" grpId="0"/>
      <p:bldP spid="35" grpId="0"/>
      <p:bldP spid="14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E459D8-1B9F-D642-9FCB-2B8CDE72D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AAB36A0-E046-6744-9DCB-A531514A1671}"/>
              </a:ext>
            </a:extLst>
          </p:cNvPr>
          <p:cNvSpPr txBox="1">
            <a:spLocks/>
          </p:cNvSpPr>
          <p:nvPr/>
        </p:nvSpPr>
        <p:spPr>
          <a:xfrm>
            <a:off x="583828" y="6876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Ink Free" panose="03080402000500000000" pitchFamily="66" charset="0"/>
              </a:rPr>
              <a:t>Demonstration</a:t>
            </a:r>
          </a:p>
        </p:txBody>
      </p:sp>
      <p:pic>
        <p:nvPicPr>
          <p:cNvPr id="15" name="Online Media 14" descr="demo.mp4">
            <a:hlinkClick r:id="" action="ppaction://media"/>
            <a:extLst>
              <a:ext uri="{FF2B5EF4-FFF2-40B4-BE49-F238E27FC236}">
                <a16:creationId xmlns:a16="http://schemas.microsoft.com/office/drawing/2014/main" id="{0E4220E0-6A6D-514A-A967-A3C2D7B829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0517" y="1797847"/>
            <a:ext cx="7430965" cy="417982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DFD49-106A-A04C-8D7D-C239A5FC8A90}"/>
              </a:ext>
            </a:extLst>
          </p:cNvPr>
          <p:cNvSpPr txBox="1"/>
          <p:nvPr/>
        </p:nvSpPr>
        <p:spPr>
          <a:xfrm>
            <a:off x="4782669" y="5115896"/>
            <a:ext cx="26266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Ink Free" panose="03080402000500000000" pitchFamily="66" charset="0"/>
              </a:rPr>
              <a:t>Success!!!</a:t>
            </a:r>
          </a:p>
        </p:txBody>
      </p:sp>
    </p:spTree>
    <p:extLst>
      <p:ext uri="{BB962C8B-B14F-4D97-AF65-F5344CB8AC3E}">
        <p14:creationId xmlns:p14="http://schemas.microsoft.com/office/powerpoint/2010/main" val="6285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38538-1F24-964F-B39B-33BE3B56B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9D5A2-E175-C448-B9D3-18BCBEC0CC5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endParaRPr lang="en-US" dirty="0"/>
          </a:p>
          <a:p>
            <a:r>
              <a:rPr lang="en-US" dirty="0"/>
              <a:t>Equation writing app + LaTeX/Word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Variety of writing styles and math symbols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A45EC9-CDE2-4E44-B363-372DE2805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28" y="687649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Ink Free" panose="03080402000500000000" pitchFamily="66" charset="0"/>
              </a:rPr>
              <a:t>Uses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419246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D39CEB-8EFB-2840-B220-8F9656499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81684C-5597-0540-B4BF-6A607CE7E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982" y="2338823"/>
            <a:ext cx="4753710" cy="3712966"/>
          </a:xfrm>
          <a:solidFill>
            <a:schemeClr val="bg1">
              <a:alpha val="6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hlinkClick r:id="rId4"/>
              </a:rPr>
              <a:t>biancaorozco</a:t>
            </a:r>
            <a:endParaRPr lang="en-US" dirty="0"/>
          </a:p>
          <a:p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 	</a:t>
            </a:r>
            <a:r>
              <a:rPr lang="en-US" sz="2800" dirty="0">
                <a:hlinkClick r:id="rId5"/>
              </a:rPr>
              <a:t>biorozco3</a:t>
            </a:r>
            <a:endParaRPr lang="en-US" sz="2800" dirty="0"/>
          </a:p>
          <a:p>
            <a:pPr marL="228600" lvl="1">
              <a:spcBef>
                <a:spcPts val="1000"/>
              </a:spcBef>
            </a:pPr>
            <a:endParaRPr lang="en-US" sz="28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dirty="0"/>
              <a:t> 	</a:t>
            </a:r>
            <a:r>
              <a:rPr lang="en-US" sz="2800" dirty="0">
                <a:hlinkClick r:id="rId6"/>
              </a:rPr>
              <a:t>biorozco3</a:t>
            </a:r>
            <a:endParaRPr lang="en-US" sz="2800" dirty="0"/>
          </a:p>
          <a:p>
            <a:pPr marL="0" lvl="1" indent="0">
              <a:spcBef>
                <a:spcPts val="1000"/>
              </a:spcBef>
              <a:buNone/>
            </a:pPr>
            <a:endParaRPr lang="en-US" sz="28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dirty="0"/>
              <a:t>	biorozco3@gmail.com</a:t>
            </a:r>
          </a:p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p:pic>
        <p:nvPicPr>
          <p:cNvPr id="9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12AEB8-70C2-D04B-8AE4-45FF6978A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919674" y="1592790"/>
            <a:ext cx="3555014" cy="4351338"/>
          </a:xfrm>
          <a:solidFill>
            <a:schemeClr val="bg1">
              <a:alpha val="65000"/>
            </a:schemeClr>
          </a:solidFill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50223F-DE19-3440-8BD5-B7C8928F83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2051" r="21538"/>
          <a:stretch/>
        </p:blipFill>
        <p:spPr>
          <a:xfrm>
            <a:off x="1087510" y="2103681"/>
            <a:ext cx="798286" cy="74295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52A8E39F-E46E-6D49-BCED-CD0EDF396D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4286" t="31534" r="15078" b="41164"/>
          <a:stretch/>
        </p:blipFill>
        <p:spPr>
          <a:xfrm>
            <a:off x="1137085" y="3156193"/>
            <a:ext cx="748711" cy="742951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A158C926-89C7-F541-B2E4-B41882F97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2982" y="5194874"/>
            <a:ext cx="856915" cy="8569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7B901D-78CA-384F-8F3A-1543F2E04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6754" y="4303487"/>
            <a:ext cx="681410" cy="68141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A02AA4F-C41C-CA40-9A4F-B939106A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828" y="687649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Ink Free" panose="03080402000500000000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518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236</Words>
  <Application>Microsoft Macintosh PowerPoint</Application>
  <PresentationFormat>Widescreen</PresentationFormat>
  <Paragraphs>64</Paragraphs>
  <Slides>6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Ink Free</vt:lpstr>
      <vt:lpstr>Office Theme</vt:lpstr>
      <vt:lpstr>Classifying Handwritten Math Symbols</vt:lpstr>
      <vt:lpstr>PowerPoint Presentation</vt:lpstr>
      <vt:lpstr>Methodology</vt:lpstr>
      <vt:lpstr>PowerPoint Presentation</vt:lpstr>
      <vt:lpstr>Uses and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Equations</dc:title>
  <dc:creator>Bianca Orozco</dc:creator>
  <cp:lastModifiedBy>Bianca Orozco</cp:lastModifiedBy>
  <cp:revision>48</cp:revision>
  <cp:lastPrinted>2019-12-08T03:32:18Z</cp:lastPrinted>
  <dcterms:created xsi:type="dcterms:W3CDTF">2019-12-05T02:57:23Z</dcterms:created>
  <dcterms:modified xsi:type="dcterms:W3CDTF">2019-12-09T23:41:50Z</dcterms:modified>
</cp:coreProperties>
</file>